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85" r:id="rId4"/>
    <p:sldId id="284" r:id="rId5"/>
    <p:sldId id="286" r:id="rId6"/>
    <p:sldId id="261" r:id="rId7"/>
    <p:sldId id="287" r:id="rId8"/>
    <p:sldId id="297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89" r:id="rId21"/>
    <p:sldId id="290" r:id="rId22"/>
    <p:sldId id="291" r:id="rId23"/>
    <p:sldId id="292" r:id="rId24"/>
    <p:sldId id="293" r:id="rId25"/>
    <p:sldId id="294" r:id="rId26"/>
    <p:sldId id="295" r:id="rId27"/>
    <p:sldId id="296" r:id="rId2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iusFRIH7AqAYFuj3LQQoEJOb3O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C1DB"/>
    <a:srgbClr val="E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>
      <p:cViewPr varScale="1">
        <p:scale>
          <a:sx n="108" d="100"/>
          <a:sy n="108" d="100"/>
        </p:scale>
        <p:origin x="208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e347e4261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e347e4261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e347e42614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e347e42614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Arial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7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7"/>
          <p:cNvSpPr txBox="1"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7"/>
          <p:cNvSpPr>
            <a:spLocks noGrp="1"/>
          </p:cNvSpPr>
          <p:nvPr>
            <p:ph type="pic" idx="2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7"/>
          <p:cNvSpPr txBox="1">
            <a:spLocks noGrp="1"/>
          </p:cNvSpPr>
          <p:nvPr>
            <p:ph type="body" idx="1"/>
          </p:nvPr>
        </p:nvSpPr>
        <p:spPr>
          <a:xfrm>
            <a:off x="913795" y="5247728"/>
            <a:ext cx="10353762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2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8"/>
          <p:cNvSpPr txBox="1"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body" idx="1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2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9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rial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9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29"/>
          <p:cNvSpPr txBox="1">
            <a:spLocks noGrp="1"/>
          </p:cNvSpPr>
          <p:nvPr>
            <p:ph type="body" idx="2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2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p29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3" name="Google Shape;93;p29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0"/>
          <p:cNvSpPr txBox="1"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0"/>
          <p:cNvSpPr txBox="1">
            <a:spLocks noGrp="1"/>
          </p:cNvSpPr>
          <p:nvPr>
            <p:ph type="body" idx="1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3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1"/>
          <p:cNvSpPr txBox="1"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3" name="Google Shape;103;p31"/>
          <p:cNvSpPr txBox="1">
            <a:spLocks noGrp="1"/>
          </p:cNvSpPr>
          <p:nvPr>
            <p:ph type="body" idx="2"/>
          </p:nvPr>
        </p:nvSpPr>
        <p:spPr>
          <a:xfrm>
            <a:off x="91379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04" name="Google Shape;104;p31"/>
          <p:cNvSpPr txBox="1">
            <a:spLocks noGrp="1"/>
          </p:cNvSpPr>
          <p:nvPr>
            <p:ph type="body" idx="3"/>
          </p:nvPr>
        </p:nvSpPr>
        <p:spPr>
          <a:xfrm>
            <a:off x="4446711" y="1885949"/>
            <a:ext cx="3300984" cy="7647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5" name="Google Shape;105;p31"/>
          <p:cNvSpPr txBox="1">
            <a:spLocks noGrp="1"/>
          </p:cNvSpPr>
          <p:nvPr>
            <p:ph type="body" idx="4"/>
          </p:nvPr>
        </p:nvSpPr>
        <p:spPr>
          <a:xfrm>
            <a:off x="444143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31"/>
          <p:cNvSpPr txBox="1">
            <a:spLocks noGrp="1"/>
          </p:cNvSpPr>
          <p:nvPr>
            <p:ph type="body" idx="5"/>
          </p:nvPr>
        </p:nvSpPr>
        <p:spPr>
          <a:xfrm>
            <a:off x="7966572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7" name="Google Shape;107;p31"/>
          <p:cNvSpPr txBox="1">
            <a:spLocks noGrp="1"/>
          </p:cNvSpPr>
          <p:nvPr>
            <p:ph type="body" idx="6"/>
          </p:nvPr>
        </p:nvSpPr>
        <p:spPr>
          <a:xfrm>
            <a:off x="7966572" y="2768110"/>
            <a:ext cx="3300984" cy="302308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3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32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32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32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32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2"/>
          <p:cNvSpPr txBox="1"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17" name="Google Shape;117;p32"/>
          <p:cNvSpPr>
            <a:spLocks noGrp="1"/>
          </p:cNvSpPr>
          <p:nvPr>
            <p:ph type="pic" idx="2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32"/>
          <p:cNvSpPr txBox="1">
            <a:spLocks noGrp="1"/>
          </p:cNvSpPr>
          <p:nvPr>
            <p:ph type="body" idx="3"/>
          </p:nvPr>
        </p:nvSpPr>
        <p:spPr>
          <a:xfrm>
            <a:off x="913795" y="4572443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19" name="Google Shape;119;p32"/>
          <p:cNvSpPr txBox="1">
            <a:spLocks noGrp="1"/>
          </p:cNvSpPr>
          <p:nvPr>
            <p:ph type="body" idx="4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p32"/>
          <p:cNvSpPr>
            <a:spLocks noGrp="1"/>
          </p:cNvSpPr>
          <p:nvPr>
            <p:ph type="pic" idx="5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32"/>
          <p:cNvSpPr txBox="1">
            <a:spLocks noGrp="1"/>
          </p:cNvSpPr>
          <p:nvPr>
            <p:ph type="body" idx="6"/>
          </p:nvPr>
        </p:nvSpPr>
        <p:spPr>
          <a:xfrm>
            <a:off x="4441435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2" name="Google Shape;122;p32"/>
          <p:cNvSpPr txBox="1">
            <a:spLocks noGrp="1"/>
          </p:cNvSpPr>
          <p:nvPr>
            <p:ph type="body" idx="7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p32"/>
          <p:cNvSpPr>
            <a:spLocks noGrp="1"/>
          </p:cNvSpPr>
          <p:nvPr>
            <p:ph type="pic" idx="8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4" name="Google Shape;124;p32"/>
          <p:cNvSpPr txBox="1">
            <a:spLocks noGrp="1"/>
          </p:cNvSpPr>
          <p:nvPr>
            <p:ph type="body" idx="9"/>
          </p:nvPr>
        </p:nvSpPr>
        <p:spPr>
          <a:xfrm>
            <a:off x="7966572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5" name="Google Shape;125;p3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9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8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4856841" cy="362267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2"/>
          </p:nvPr>
        </p:nvSpPr>
        <p:spPr>
          <a:xfrm>
            <a:off x="6410716" y="2076451"/>
            <a:ext cx="4856841" cy="36226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23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23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38357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23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Aria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body" idx="2"/>
          </p:nvPr>
        </p:nvSpPr>
        <p:spPr>
          <a:xfrm>
            <a:off x="1046013" y="2702103"/>
            <a:ext cx="4764764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body" idx="3"/>
          </p:nvPr>
        </p:nvSpPr>
        <p:spPr>
          <a:xfrm>
            <a:off x="6363166" y="1855152"/>
            <a:ext cx="4779582" cy="6924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body" idx="4"/>
          </p:nvPr>
        </p:nvSpPr>
        <p:spPr>
          <a:xfrm>
            <a:off x="6363167" y="2702103"/>
            <a:ext cx="4779581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body" idx="1"/>
          </p:nvPr>
        </p:nvSpPr>
        <p:spPr>
          <a:xfrm>
            <a:off x="4855633" y="609600"/>
            <a:ext cx="6411924" cy="50800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body" idx="2"/>
          </p:nvPr>
        </p:nvSpPr>
        <p:spPr>
          <a:xfrm>
            <a:off x="913795" y="2673351"/>
            <a:ext cx="3706889" cy="30162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26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6"/>
          <p:cNvSpPr txBox="1"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  <a:defRPr sz="32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>
            <a:spLocks noGrp="1"/>
          </p:cNvSpPr>
          <p:nvPr>
            <p:ph type="pic" idx="2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6"/>
          <p:cNvSpPr txBox="1">
            <a:spLocks noGrp="1"/>
          </p:cNvSpPr>
          <p:nvPr>
            <p:ph type="body" idx="1"/>
          </p:nvPr>
        </p:nvSpPr>
        <p:spPr>
          <a:xfrm>
            <a:off x="1473698" y="2679699"/>
            <a:ext cx="4588094" cy="31356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68" name="Google Shape;68;p2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Arial"/>
              <a:buNone/>
              <a:defRPr sz="4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ick figure families holding hands">
            <a:extLst>
              <a:ext uri="{FF2B5EF4-FFF2-40B4-BE49-F238E27FC236}">
                <a16:creationId xmlns:a16="http://schemas.microsoft.com/office/drawing/2014/main" id="{39B7FD52-EF99-486B-9B17-8A89C7CC1C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3" name="Google Shape;133;p1"/>
          <p:cNvSpPr/>
          <p:nvPr/>
        </p:nvSpPr>
        <p:spPr>
          <a:xfrm rot="5400000">
            <a:off x="7131809" y="1385982"/>
            <a:ext cx="4031414" cy="4100418"/>
          </a:xfrm>
          <a:custGeom>
            <a:avLst/>
            <a:gdLst/>
            <a:ahLst/>
            <a:cxnLst/>
            <a:rect l="l" t="t" r="r" b="b"/>
            <a:pathLst>
              <a:path w="1601" h="696" extrusionOk="0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"/>
          <p:cNvSpPr txBox="1">
            <a:spLocks noGrp="1"/>
          </p:cNvSpPr>
          <p:nvPr>
            <p:ph type="ctrTitle"/>
          </p:nvPr>
        </p:nvSpPr>
        <p:spPr>
          <a:xfrm>
            <a:off x="7404979" y="1776548"/>
            <a:ext cx="3485073" cy="128115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None/>
            </a:pPr>
            <a:r>
              <a:rPr lang="en-US" sz="4000" dirty="0"/>
              <a:t>NAACP Team Presentation</a:t>
            </a:r>
            <a:endParaRPr dirty="0"/>
          </a:p>
        </p:txBody>
      </p:sp>
      <p:sp>
        <p:nvSpPr>
          <p:cNvPr id="135" name="Google Shape;135;p1"/>
          <p:cNvSpPr txBox="1">
            <a:spLocks noGrp="1"/>
          </p:cNvSpPr>
          <p:nvPr>
            <p:ph type="subTitle" idx="1"/>
          </p:nvPr>
        </p:nvSpPr>
        <p:spPr>
          <a:xfrm>
            <a:off x="7404979" y="3228258"/>
            <a:ext cx="3485072" cy="1500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10"/>
              <a:buNone/>
            </a:pPr>
            <a:r>
              <a:rPr lang="en-US" sz="2300" dirty="0">
                <a:solidFill>
                  <a:srgbClr val="5792BA"/>
                </a:solidFill>
              </a:rPr>
              <a:t>Daniel Dash, Melissa </a:t>
            </a:r>
            <a:r>
              <a:rPr lang="en-US" sz="2300" dirty="0" err="1">
                <a:solidFill>
                  <a:srgbClr val="5792BA"/>
                </a:solidFill>
              </a:rPr>
              <a:t>Ellin,Lily</a:t>
            </a:r>
            <a:r>
              <a:rPr lang="en-US" sz="2300" dirty="0">
                <a:solidFill>
                  <a:srgbClr val="5792BA"/>
                </a:solidFill>
              </a:rPr>
              <a:t> Kepner, </a:t>
            </a:r>
            <a:r>
              <a:rPr lang="en-US" sz="2300" dirty="0" err="1">
                <a:solidFill>
                  <a:srgbClr val="5792BA"/>
                </a:solidFill>
              </a:rPr>
              <a:t>Temi</a:t>
            </a:r>
            <a:r>
              <a:rPr lang="en-US" sz="2300" dirty="0">
                <a:solidFill>
                  <a:srgbClr val="5792BA"/>
                </a:solidFill>
              </a:rPr>
              <a:t> </a:t>
            </a:r>
            <a:r>
              <a:rPr lang="en-US" sz="2300" dirty="0" err="1">
                <a:solidFill>
                  <a:srgbClr val="5792BA"/>
                </a:solidFill>
              </a:rPr>
              <a:t>Lajumoke</a:t>
            </a:r>
            <a:r>
              <a:rPr lang="en-US" sz="2300" dirty="0">
                <a:solidFill>
                  <a:srgbClr val="5792BA"/>
                </a:solidFill>
              </a:rPr>
              <a:t>, Hong Xin, Miranda Xu</a:t>
            </a:r>
            <a:endParaRPr sz="2300" dirty="0">
              <a:solidFill>
                <a:srgbClr val="5792BA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0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Arial"/>
              <a:buNone/>
            </a:pPr>
            <a:r>
              <a:rPr lang="en-US" dirty="0"/>
              <a:t>After Second Meeting with Advisors</a:t>
            </a:r>
            <a:endParaRPr dirty="0"/>
          </a:p>
        </p:txBody>
      </p:sp>
      <p:sp>
        <p:nvSpPr>
          <p:cNvPr id="190" name="Google Shape;190;p10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10"/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1"/>
          <p:cNvSpPr txBox="1"/>
          <p:nvPr/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"/>
              <a:buNone/>
            </a:pPr>
            <a:r>
              <a:rPr lang="en-US" sz="48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Colab</a:t>
            </a:r>
            <a:r>
              <a:rPr lang="en-US" sz="48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with Prof. Gianluca </a:t>
            </a:r>
            <a:r>
              <a:rPr lang="en-US" sz="48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Stringhini</a:t>
            </a:r>
            <a:endParaRPr sz="48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1"/>
          <p:cNvSpPr txBox="1"/>
          <p:nvPr/>
        </p:nvSpPr>
        <p:spPr>
          <a:xfrm>
            <a:off x="585926" y="1734143"/>
            <a:ext cx="10681631" cy="4068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49978" marR="0" lvl="1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0000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Goals:</a:t>
            </a:r>
            <a:endParaRPr sz="2000" dirty="0"/>
          </a:p>
          <a:p>
            <a:pPr marL="1026000" marR="0" lvl="2" indent="-153992" algn="l" rtl="0">
              <a:spcBef>
                <a:spcPts val="879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26000" marR="0" lvl="2" indent="-216022" algn="l" rtl="0">
              <a:spcBef>
                <a:spcPts val="987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◈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Repeat last week’s process, but with black-majority and white-majority neighborhood names as keywords, instead of the ones provided earlier</a:t>
            </a:r>
            <a:endParaRPr sz="2000" dirty="0"/>
          </a:p>
          <a:p>
            <a:pPr marL="1026000" marR="0" lvl="2" indent="-129900" algn="l" rtl="0">
              <a:spcBef>
                <a:spcPts val="987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26000" marR="0" lvl="2" indent="-216022" algn="l" rtl="0">
              <a:spcBef>
                <a:spcPts val="987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◈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For each set of similar words for a given keyword, use the generated word embeddings to compute a ‘mean’ representative word which captures the meaning, to some extent, of the corresponding similar words</a:t>
            </a:r>
            <a:endParaRPr sz="2000" dirty="0"/>
          </a:p>
          <a:p>
            <a:pPr marL="1026000" marR="0" lvl="2" indent="-129900" algn="l" rtl="0">
              <a:spcBef>
                <a:spcPts val="987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26000" marR="0" lvl="2" indent="-216022" algn="l" rtl="0">
              <a:spcBef>
                <a:spcPts val="987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◈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Keep track of keyword frequency</a:t>
            </a:r>
            <a:endParaRPr sz="2000" dirty="0"/>
          </a:p>
          <a:p>
            <a:pPr marL="1026000" marR="0" lvl="2" indent="-129900" algn="l" rtl="0">
              <a:spcBef>
                <a:spcPts val="987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26000" marR="0" lvl="2" indent="-216022" algn="l" rtl="0">
              <a:spcBef>
                <a:spcPts val="987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◈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Analyze any potentially interesting trends</a:t>
            </a:r>
            <a:endParaRPr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2"/>
          <p:cNvSpPr txBox="1"/>
          <p:nvPr/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"/>
              <a:buNone/>
            </a:pPr>
            <a:r>
              <a:rPr lang="en-US" sz="48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Colab</a:t>
            </a:r>
            <a:r>
              <a:rPr lang="en-US" sz="48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with Prof. Gianluca </a:t>
            </a:r>
            <a:r>
              <a:rPr lang="en-US" sz="48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Stringhini</a:t>
            </a:r>
            <a:endParaRPr sz="48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2"/>
          <p:cNvSpPr txBox="1"/>
          <p:nvPr/>
        </p:nvSpPr>
        <p:spPr>
          <a:xfrm>
            <a:off x="913795" y="1866900"/>
            <a:ext cx="10353762" cy="4068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36900"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0000"/>
            </a:pPr>
            <a:r>
              <a:rPr lang="en-US" sz="8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Progress:</a:t>
            </a:r>
            <a:endParaRPr sz="8000" dirty="0"/>
          </a:p>
          <a:p>
            <a:pPr marL="342900" marR="0" lvl="0" indent="-242125" algn="l" rtl="0">
              <a:lnSpc>
                <a:spcPct val="110000"/>
              </a:lnSpc>
              <a:spcBef>
                <a:spcPts val="887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8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7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🞚"/>
            </a:pPr>
            <a:r>
              <a:rPr lang="en-US" sz="8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 generated the top five words used in similar contexts to the given neighborhoods; however, this resulted in other neighborhood names being computed as the most similar, so we filtered those out.</a:t>
            </a:r>
            <a:endParaRPr sz="8000" dirty="0"/>
          </a:p>
          <a:p>
            <a:pPr marL="720000" marR="0" lvl="1" indent="-186656" algn="l" rtl="0">
              <a:spcBef>
                <a:spcPts val="97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8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7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🞚"/>
            </a:pPr>
            <a:r>
              <a:rPr lang="en-US" sz="8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 used the word embeddings and the neighborhood-filtered similar words to compute an average representative word for each neighborhood.</a:t>
            </a:r>
            <a:endParaRPr sz="8000" dirty="0"/>
          </a:p>
          <a:p>
            <a:pPr marL="720000" marR="0" lvl="1" indent="-186656" algn="l" rtl="0">
              <a:spcBef>
                <a:spcPts val="97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8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7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🞚"/>
            </a:pPr>
            <a:r>
              <a:rPr lang="en-US" sz="8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 analyzed the results for any potentially interesting findings.</a:t>
            </a:r>
            <a:endParaRPr sz="8000" dirty="0"/>
          </a:p>
          <a:p>
            <a:pPr marL="720000" marR="0" lvl="1" indent="-186656" algn="l" rtl="0">
              <a:spcBef>
                <a:spcPts val="97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8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7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🞚"/>
            </a:pPr>
            <a:r>
              <a:rPr lang="en-US" sz="8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Finally, we plotted word clouds for both types of analyses.</a:t>
            </a:r>
            <a:endParaRPr sz="8000" dirty="0"/>
          </a:p>
          <a:p>
            <a:pPr marL="720000" marR="0" lvl="1" indent="-211681" algn="l" rtl="0">
              <a:spcBef>
                <a:spcPts val="862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21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3"/>
          <p:cNvSpPr txBox="1"/>
          <p:nvPr/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"/>
              <a:buNone/>
            </a:pPr>
            <a:r>
              <a:rPr lang="en-US" sz="44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Colab</a:t>
            </a:r>
            <a:r>
              <a:rPr lang="en-US" sz="44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with Prof. </a:t>
            </a:r>
            <a:r>
              <a:rPr lang="en-US" sz="48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Gianluca</a:t>
            </a:r>
            <a:r>
              <a:rPr lang="en-US" sz="44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Stringhini</a:t>
            </a:r>
            <a:endParaRPr sz="46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913795" y="1777687"/>
            <a:ext cx="10353762" cy="4358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900"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0000"/>
            </a:pPr>
            <a:r>
              <a:rPr lang="en-US" sz="18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Results:</a:t>
            </a:r>
            <a:endParaRPr sz="1800" dirty="0"/>
          </a:p>
          <a:p>
            <a:pPr marL="342900" marR="0" lvl="0" indent="-249770" algn="l" rtl="0">
              <a:lnSpc>
                <a:spcPct val="110000"/>
              </a:lnSpc>
              <a:spcBef>
                <a:spcPts val="853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18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8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🞚"/>
            </a:pPr>
            <a:r>
              <a:rPr lang="en-US" sz="18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This time, the most similar words do not seem to be of much interest.</a:t>
            </a:r>
            <a:endParaRPr sz="1800" dirty="0"/>
          </a:p>
          <a:p>
            <a:pPr marL="720000" marR="0" lvl="1" indent="-184433" algn="l" rtl="0">
              <a:spcBef>
                <a:spcPts val="98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18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8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🞚"/>
            </a:pPr>
            <a:r>
              <a:rPr lang="en-US" sz="18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The representative vectors for each neighborhood ended up being either the same neighborhood or another neighborhood (seems intuitive).</a:t>
            </a:r>
            <a:endParaRPr sz="1800" dirty="0"/>
          </a:p>
          <a:p>
            <a:pPr marL="720000" marR="0" lvl="1" indent="-184433" algn="l" rtl="0">
              <a:spcBef>
                <a:spcPts val="98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18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8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🞚"/>
            </a:pPr>
            <a:r>
              <a:rPr lang="en-US" sz="18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However, it was interesting to note that the black-majority neighborhoods were mostly represented by other black-majority neighborhoods, and white-majority ones by other white-majority ones.</a:t>
            </a:r>
            <a:endParaRPr sz="1800" dirty="0"/>
          </a:p>
          <a:p>
            <a:pPr marL="720000" marR="0" lvl="1" indent="-184433" algn="l" rtl="0">
              <a:spcBef>
                <a:spcPts val="98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None/>
            </a:pPr>
            <a:endParaRPr sz="18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85"/>
              </a:spcBef>
              <a:spcAft>
                <a:spcPts val="0"/>
              </a:spcAft>
              <a:buClr>
                <a:schemeClr val="lt2"/>
              </a:buClr>
              <a:buSzPct val="70000"/>
              <a:buFont typeface="Noto Sans Symbols"/>
              <a:buChar char="🞚"/>
            </a:pPr>
            <a:r>
              <a:rPr lang="en-US" sz="18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This points toward some difference; whether this difference is in addition to cultural and political differences between the two communities is yet to be analyzed.</a:t>
            </a:r>
            <a:endParaRPr sz="18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"/>
          <p:cNvSpPr txBox="1"/>
          <p:nvPr/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"/>
              <a:buNone/>
            </a:pPr>
            <a:r>
              <a:rPr lang="en-US" sz="48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Colab</a:t>
            </a:r>
            <a:r>
              <a:rPr lang="en-US" sz="48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with Prof. Derry </a:t>
            </a:r>
            <a:r>
              <a:rPr lang="en-US" sz="48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Wijaya</a:t>
            </a:r>
            <a:endParaRPr sz="4800" dirty="0"/>
          </a:p>
        </p:txBody>
      </p:sp>
      <p:sp>
        <p:nvSpPr>
          <p:cNvPr id="214" name="Google Shape;214;p14"/>
          <p:cNvSpPr txBox="1"/>
          <p:nvPr/>
        </p:nvSpPr>
        <p:spPr>
          <a:xfrm>
            <a:off x="913795" y="1866900"/>
            <a:ext cx="10353762" cy="412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06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◈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Goals:</a:t>
            </a:r>
            <a:endParaRPr sz="2000" dirty="0"/>
          </a:p>
          <a:p>
            <a:pPr marL="342900" marR="0" lvl="0" indent="-212655" algn="l" rtl="0">
              <a:lnSpc>
                <a:spcPct val="110000"/>
              </a:lnSpc>
              <a:spcBef>
                <a:spcPts val="102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330"/>
              <a:buFont typeface="Noto Sans Symbols"/>
              <a:buChar char="🞚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Analyze Boston Globe 2014 – 2018 articles and figure out which articles refer to which neighborhoods</a:t>
            </a:r>
            <a:endParaRPr sz="2000" dirty="0"/>
          </a:p>
          <a:p>
            <a:pPr marL="720000" marR="0" lvl="1" indent="-185544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33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330"/>
              <a:buFont typeface="Noto Sans Symbols"/>
              <a:buChar char="🞚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Compute the distribution of black-majority and white-majority neighborhoods in terms of media coverage</a:t>
            </a:r>
            <a:endParaRPr sz="2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"/>
          <p:cNvSpPr txBox="1"/>
          <p:nvPr/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"/>
              <a:buNone/>
            </a:pPr>
            <a:r>
              <a:rPr lang="en-US" sz="48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Colab</a:t>
            </a:r>
            <a:r>
              <a:rPr lang="en-US" sz="48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with Prof. Derry </a:t>
            </a:r>
            <a:r>
              <a:rPr lang="en-US" sz="48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Wijaya</a:t>
            </a:r>
            <a:endParaRPr sz="48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5"/>
          <p:cNvSpPr txBox="1"/>
          <p:nvPr/>
        </p:nvSpPr>
        <p:spPr>
          <a:xfrm>
            <a:off x="913795" y="1722268"/>
            <a:ext cx="10353762" cy="4068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06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◈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Progress:</a:t>
            </a:r>
            <a:endParaRPr sz="2000" dirty="0"/>
          </a:p>
          <a:p>
            <a:pPr marL="342900" marR="0" lvl="0" indent="-203764" algn="l" rtl="0">
              <a:lnSpc>
                <a:spcPct val="110000"/>
              </a:lnSpc>
              <a:spcBef>
                <a:spcPts val="10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330"/>
              <a:buFont typeface="Noto Sans Symbols"/>
              <a:buChar char="🞚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 went through each of the articles and tracked occurrences of neighborhood names from our keywords from word embeddings.</a:t>
            </a:r>
            <a:endParaRPr sz="2000" dirty="0"/>
          </a:p>
          <a:p>
            <a:pPr marL="720000" marR="0" lvl="1" indent="-185544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33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330"/>
              <a:buFont typeface="Noto Sans Symbols"/>
              <a:buChar char="🞚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Separately, we tracked the number of times a neighborhood name occurred in each of the articles, and tagged the article as discussing the neighborhood that occurred most frequently.</a:t>
            </a:r>
            <a:endParaRPr sz="2000" dirty="0"/>
          </a:p>
          <a:p>
            <a:pPr marL="720000" marR="0" lvl="1" indent="-176655" algn="l" rtl="0">
              <a:spcBef>
                <a:spcPts val="102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None/>
            </a:pPr>
            <a:endParaRPr sz="21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6"/>
          <p:cNvSpPr txBox="1"/>
          <p:nvPr/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"/>
              <a:buNone/>
            </a:pPr>
            <a:r>
              <a:rPr lang="en-US" sz="48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Colab</a:t>
            </a:r>
            <a:r>
              <a:rPr lang="en-US" sz="48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with Prof. Derry </a:t>
            </a:r>
            <a:r>
              <a:rPr lang="en-US" sz="4800" b="0" i="0" u="none" strike="noStrike" cap="none" dirty="0" err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Wijaya</a:t>
            </a:r>
            <a:endParaRPr sz="48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6"/>
          <p:cNvSpPr txBox="1"/>
          <p:nvPr/>
        </p:nvSpPr>
        <p:spPr>
          <a:xfrm>
            <a:off x="913795" y="1722268"/>
            <a:ext cx="10353762" cy="4068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06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◈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Results:</a:t>
            </a:r>
            <a:endParaRPr sz="2000" dirty="0"/>
          </a:p>
          <a:p>
            <a:pPr marL="342900" marR="0" lvl="0" indent="-203764" algn="l" rtl="0">
              <a:lnSpc>
                <a:spcPct val="110000"/>
              </a:lnSpc>
              <a:spcBef>
                <a:spcPts val="10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330"/>
              <a:buFont typeface="Noto Sans Symbols"/>
              <a:buChar char="🞚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Black-majority neighborhoods were found to be a lot more highly covered in the media, compared to white-majority neighborhoods.</a:t>
            </a:r>
            <a:endParaRPr sz="2000" dirty="0"/>
          </a:p>
          <a:p>
            <a:pPr marL="720000" marR="0" lvl="1" indent="-185544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33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0000" marR="0" lvl="1" indent="-270000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330"/>
              <a:buFont typeface="Noto Sans Symbols"/>
              <a:buChar char="🞚"/>
            </a:pP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 now have a dataset for each year, containing each of the articles for each of the given neighborhoods for that year.</a:t>
            </a:r>
            <a:endParaRPr sz="2000" dirty="0"/>
          </a:p>
          <a:p>
            <a:pPr marL="720000" marR="0" lvl="1" indent="-176655" algn="l" rtl="0">
              <a:spcBef>
                <a:spcPts val="102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None/>
            </a:pPr>
            <a:endParaRPr sz="21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e347e42614_1_0"/>
          <p:cNvSpPr txBox="1"/>
          <p:nvPr/>
        </p:nvSpPr>
        <p:spPr>
          <a:xfrm>
            <a:off x="913800" y="609600"/>
            <a:ext cx="103539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"/>
              <a:buNone/>
            </a:pPr>
            <a:r>
              <a:rPr lang="en-US" sz="4800" dirty="0">
                <a:solidFill>
                  <a:schemeClr val="lt2"/>
                </a:solidFill>
              </a:rPr>
              <a:t>Quote extraction and attribution</a:t>
            </a:r>
            <a:endParaRPr sz="48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e347e42614_1_0"/>
          <p:cNvSpPr txBox="1"/>
          <p:nvPr/>
        </p:nvSpPr>
        <p:spPr>
          <a:xfrm>
            <a:off x="913795" y="1722268"/>
            <a:ext cx="10353900" cy="40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06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◈"/>
            </a:pPr>
            <a:r>
              <a:rPr lang="en-US" sz="2000" dirty="0">
                <a:solidFill>
                  <a:schemeClr val="lt2"/>
                </a:solidFill>
              </a:rPr>
              <a:t>Goal</a:t>
            </a: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000" dirty="0"/>
          </a:p>
          <a:p>
            <a:pPr marL="0" marR="0" lvl="0" indent="0" algn="l" rtl="0">
              <a:lnSpc>
                <a:spcPct val="110000"/>
              </a:lnSpc>
              <a:spcBef>
                <a:spcPts val="10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19999" marR="0" lvl="1" indent="-269999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330"/>
              <a:buFont typeface="Noto Sans Symbols"/>
              <a:buChar char="🞚"/>
            </a:pPr>
            <a:r>
              <a:rPr lang="en-US" sz="2000" dirty="0">
                <a:solidFill>
                  <a:schemeClr val="lt2"/>
                </a:solidFill>
              </a:rPr>
              <a:t>Identify and extract all quotes in the text corpora: articles from </a:t>
            </a:r>
            <a:r>
              <a:rPr lang="en-US" sz="2000" dirty="0" err="1">
                <a:solidFill>
                  <a:schemeClr val="lt2"/>
                </a:solidFill>
              </a:rPr>
              <a:t>boston</a:t>
            </a:r>
            <a:r>
              <a:rPr lang="en-US" sz="2000" dirty="0">
                <a:solidFill>
                  <a:schemeClr val="lt2"/>
                </a:solidFill>
              </a:rPr>
              <a:t> globe</a:t>
            </a:r>
            <a:endParaRPr sz="2000" dirty="0">
              <a:solidFill>
                <a:schemeClr val="lt2"/>
              </a:solidFill>
            </a:endParaRPr>
          </a:p>
          <a:p>
            <a:pPr marL="719999" marR="0" lvl="1" indent="-306194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900"/>
              <a:buChar char="🞚"/>
            </a:pPr>
            <a:r>
              <a:rPr lang="en-US" sz="2000" dirty="0">
                <a:solidFill>
                  <a:schemeClr val="lt2"/>
                </a:solidFill>
              </a:rPr>
              <a:t>Deterministically extract the respective authors of each quote and attribute the quote to the author.</a:t>
            </a:r>
            <a:endParaRPr sz="2000" dirty="0">
              <a:solidFill>
                <a:schemeClr val="lt2"/>
              </a:solidFill>
            </a:endParaRPr>
          </a:p>
          <a:p>
            <a:pPr marL="719999" marR="0" lvl="1" indent="-306194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900"/>
              <a:buChar char="🞚"/>
            </a:pPr>
            <a:r>
              <a:rPr lang="en-US" sz="2000" dirty="0">
                <a:solidFill>
                  <a:schemeClr val="lt2"/>
                </a:solidFill>
              </a:rPr>
              <a:t>Generate a tabular structure of authors and their respective quotes</a:t>
            </a:r>
            <a:endParaRPr sz="2000" dirty="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e347e42614_1_8"/>
          <p:cNvSpPr txBox="1"/>
          <p:nvPr/>
        </p:nvSpPr>
        <p:spPr>
          <a:xfrm>
            <a:off x="913800" y="609600"/>
            <a:ext cx="103539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"/>
              <a:buNone/>
            </a:pPr>
            <a:r>
              <a:rPr lang="en-US" sz="4800" dirty="0">
                <a:solidFill>
                  <a:schemeClr val="lt2"/>
                </a:solidFill>
              </a:rPr>
              <a:t>Quote extraction and attribution</a:t>
            </a:r>
            <a:endParaRPr sz="48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e347e42614_1_8"/>
          <p:cNvSpPr txBox="1"/>
          <p:nvPr/>
        </p:nvSpPr>
        <p:spPr>
          <a:xfrm>
            <a:off x="913795" y="1722268"/>
            <a:ext cx="10353900" cy="40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06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◈"/>
            </a:pPr>
            <a:r>
              <a:rPr lang="en-US" sz="2000" dirty="0">
                <a:solidFill>
                  <a:schemeClr val="lt2"/>
                </a:solidFill>
              </a:rPr>
              <a:t>Progress</a:t>
            </a:r>
            <a:r>
              <a:rPr lang="en-US" sz="20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000" dirty="0"/>
          </a:p>
          <a:p>
            <a:pPr marL="0" marR="0" lvl="0" indent="0" algn="l" rtl="0">
              <a:lnSpc>
                <a:spcPct val="110000"/>
              </a:lnSpc>
              <a:spcBef>
                <a:spcPts val="10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19999" marR="0" lvl="1" indent="-269999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330"/>
              <a:buFont typeface="Noto Sans Symbols"/>
              <a:buChar char="🞚"/>
            </a:pPr>
            <a:r>
              <a:rPr lang="en-US" sz="2000" dirty="0">
                <a:solidFill>
                  <a:schemeClr val="lt2"/>
                </a:solidFill>
              </a:rPr>
              <a:t>v1: Extracted quotes and generated respective quote tables for all quotes in articles in each year</a:t>
            </a:r>
            <a:endParaRPr sz="2000" dirty="0">
              <a:solidFill>
                <a:schemeClr val="lt2"/>
              </a:solidFill>
            </a:endParaRPr>
          </a:p>
          <a:p>
            <a:pPr marL="719999" marR="0" lvl="1" indent="-306194" algn="l" rtl="0">
              <a:spcBef>
                <a:spcPts val="980"/>
              </a:spcBef>
              <a:spcAft>
                <a:spcPts val="0"/>
              </a:spcAft>
              <a:buClr>
                <a:schemeClr val="lt2"/>
              </a:buClr>
              <a:buSzPts val="1900"/>
              <a:buChar char="🞚"/>
            </a:pPr>
            <a:r>
              <a:rPr lang="en-US" sz="2000" dirty="0">
                <a:solidFill>
                  <a:schemeClr val="lt2"/>
                </a:solidFill>
              </a:rPr>
              <a:t>v2: Improving upon v1 to determine the authors of all extracted quotes and add the authors to the table of quotes, grouped by the authors.</a:t>
            </a:r>
            <a:endParaRPr sz="2000" dirty="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example of a cardboard art cutting technique">
            <a:extLst>
              <a:ext uri="{FF2B5EF4-FFF2-40B4-BE49-F238E27FC236}">
                <a16:creationId xmlns:a16="http://schemas.microsoft.com/office/drawing/2014/main" id="{195BD5EA-D98E-478C-A74F-1B197FA71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253936-03D0-410A-A3F0-AE32A88F9E7E}"/>
              </a:ext>
            </a:extLst>
          </p:cNvPr>
          <p:cNvSpPr txBox="1"/>
          <p:nvPr/>
        </p:nvSpPr>
        <p:spPr>
          <a:xfrm>
            <a:off x="2455817" y="1602378"/>
            <a:ext cx="75677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Journalism and UX</a:t>
            </a:r>
          </a:p>
        </p:txBody>
      </p:sp>
    </p:spTree>
    <p:extLst>
      <p:ext uri="{BB962C8B-B14F-4D97-AF65-F5344CB8AC3E}">
        <p14:creationId xmlns:p14="http://schemas.microsoft.com/office/powerpoint/2010/main" val="254074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32;p1" descr="A picture containing large, sitting, white, numbers">
            <a:extLst>
              <a:ext uri="{FF2B5EF4-FFF2-40B4-BE49-F238E27FC236}">
                <a16:creationId xmlns:a16="http://schemas.microsoft.com/office/drawing/2014/main" id="{81F8BCAE-30E1-404A-90D0-0CEE3CD0481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Arial"/>
              <a:buNone/>
            </a:pPr>
            <a:r>
              <a:rPr lang="en-US" b="1" dirty="0">
                <a:solidFill>
                  <a:schemeClr val="tx1"/>
                </a:solidFill>
              </a:rPr>
              <a:t>After First Meeting with Advisors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41" name="Google Shape;141;p2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10"/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65F174-7FAF-594B-8D43-37C278996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olidFill>
                  <a:srgbClr val="EF6C00"/>
                </a:solidFill>
              </a:rPr>
              <a:t>Journalism Goals for Summer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EA5E5C-F6AC-CF4E-A120-214515C20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4633108"/>
          </a:xfrm>
        </p:spPr>
        <p:txBody>
          <a:bodyPr>
            <a:normAutofit/>
          </a:bodyPr>
          <a:lstStyle/>
          <a:p>
            <a:pPr algn="just"/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 Frame Analysis</a:t>
            </a:r>
          </a:p>
          <a:p>
            <a:pPr algn="just"/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 with Brooke Williams and Michelle Johnson to develop a codebook for explicit </a:t>
            </a:r>
            <a:r>
              <a:rPr lang="en-US" altLang="zh-CN" sz="2000" dirty="0">
                <a:solidFill>
                  <a:srgbClr val="7FC1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implicit mentions of race</a:t>
            </a:r>
          </a:p>
          <a:p>
            <a:pPr algn="just"/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Annotate LexisNexis articles for explicit mentions of race</a:t>
            </a:r>
          </a:p>
          <a:p>
            <a:pPr algn="just"/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Annotate for implicit mentions of race using the codebook</a:t>
            </a:r>
          </a:p>
          <a:p>
            <a:pPr algn="just"/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Interviews</a:t>
            </a:r>
          </a:p>
          <a:p>
            <a:pPr lvl="1" algn="just"/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- Develop script and sample questions</a:t>
            </a:r>
          </a:p>
          <a:p>
            <a:pPr lvl="1" algn="just"/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- Compile list of interview subjects</a:t>
            </a:r>
          </a:p>
          <a:p>
            <a:pPr lvl="1" algn="just"/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- Conduct interviews with editors and journalists to determine how they would like to use a product</a:t>
            </a:r>
            <a:endParaRPr kumimoji="1" lang="en-US" altLang="zh-CN" sz="2000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0227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AEF95D-DBDD-3742-9943-A364605D5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olidFill>
                  <a:srgbClr val="EF6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What’s been done so far?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53B908-2596-8345-8358-82CC920C50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000" dirty="0">
                <a:solidFill>
                  <a:srgbClr val="7FC1DB"/>
                </a:solidFill>
              </a:rPr>
              <a:t>Drafted a script for interviews</a:t>
            </a:r>
          </a:p>
          <a:p>
            <a:endParaRPr kumimoji="1" lang="en-US" altLang="zh-CN" sz="2000" dirty="0">
              <a:solidFill>
                <a:srgbClr val="7FC1DB"/>
              </a:solidFill>
            </a:endParaRPr>
          </a:p>
          <a:p>
            <a:r>
              <a:rPr kumimoji="1" lang="en-US" altLang="zh-CN" sz="2000" dirty="0">
                <a:solidFill>
                  <a:srgbClr val="7FC1DB"/>
                </a:solidFill>
              </a:rPr>
              <a:t> Searched for tools like that of our end product</a:t>
            </a:r>
          </a:p>
          <a:p>
            <a:endParaRPr kumimoji="1" lang="en-US" altLang="zh-CN" sz="2000" dirty="0">
              <a:solidFill>
                <a:srgbClr val="7FC1DB"/>
              </a:solidFill>
            </a:endParaRPr>
          </a:p>
          <a:p>
            <a:r>
              <a:rPr kumimoji="1" lang="en-US" altLang="zh-CN" sz="2000" dirty="0">
                <a:solidFill>
                  <a:srgbClr val="7FC1DB"/>
                </a:solidFill>
              </a:rPr>
              <a:t>Received LexisNexis training</a:t>
            </a:r>
          </a:p>
          <a:p>
            <a:endParaRPr kumimoji="1" lang="en-US" altLang="zh-CN" sz="2000" dirty="0">
              <a:solidFill>
                <a:srgbClr val="7FC1DB"/>
              </a:solidFill>
            </a:endParaRPr>
          </a:p>
          <a:p>
            <a:r>
              <a:rPr kumimoji="1" lang="en-US" altLang="zh-CN" sz="2000" dirty="0">
                <a:solidFill>
                  <a:srgbClr val="7FC1DB"/>
                </a:solidFill>
              </a:rPr>
              <a:t>Scraped for Boston Globe articles</a:t>
            </a:r>
          </a:p>
          <a:p>
            <a:endParaRPr kumimoji="1" lang="en-US" altLang="zh-CN" sz="2000" dirty="0">
              <a:solidFill>
                <a:srgbClr val="7FC1DB"/>
              </a:solidFill>
            </a:endParaRPr>
          </a:p>
          <a:p>
            <a:r>
              <a:rPr kumimoji="1" lang="en-US" altLang="zh-CN" sz="2000" dirty="0">
                <a:solidFill>
                  <a:srgbClr val="7FC1DB"/>
                </a:solidFill>
              </a:rPr>
              <a:t>Practiced Frame Analysis readings using 140 articles spanning 2014-2020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79651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98606A-7913-664B-9C06-D70ABA4E9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olidFill>
                  <a:srgbClr val="EF6C00"/>
                </a:solidFill>
              </a:rPr>
              <a:t>Journalism </a:t>
            </a:r>
            <a:r>
              <a:rPr lang="en-US" altLang="zh-CN" sz="4800" dirty="0">
                <a:solidFill>
                  <a:srgbClr val="EF6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 Steps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2DBF93-738A-544F-91AC-2F4A6CB8F8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en-US" altLang="zh-CN" dirty="0">
                <a:solidFill>
                  <a:srgbClr val="7FC1DB"/>
                </a:solidFill>
              </a:rPr>
              <a:t>Finalize interview script (meeting July 6)</a:t>
            </a:r>
          </a:p>
          <a:p>
            <a:endParaRPr kumimoji="1" lang="en-US" altLang="zh-CN" dirty="0">
              <a:solidFill>
                <a:srgbClr val="7FC1DB"/>
              </a:solidFill>
            </a:endParaRPr>
          </a:p>
          <a:p>
            <a:r>
              <a:rPr kumimoji="1" lang="en-US" altLang="zh-CN" dirty="0">
                <a:solidFill>
                  <a:srgbClr val="7FC1DB"/>
                </a:solidFill>
              </a:rPr>
              <a:t>Develop codebook with Brooke (July 6)</a:t>
            </a:r>
          </a:p>
          <a:p>
            <a:endParaRPr kumimoji="1" lang="en-US" altLang="zh-CN" dirty="0">
              <a:solidFill>
                <a:srgbClr val="7FC1DB"/>
              </a:solidFill>
            </a:endParaRPr>
          </a:p>
          <a:p>
            <a:r>
              <a:rPr kumimoji="1" lang="en-US" altLang="zh-CN" dirty="0">
                <a:solidFill>
                  <a:srgbClr val="7FC1DB"/>
                </a:solidFill>
              </a:rPr>
              <a:t>Finalize interview subject list and schedule interviews </a:t>
            </a:r>
          </a:p>
          <a:p>
            <a:endParaRPr kumimoji="1" lang="en-US" altLang="zh-CN" dirty="0">
              <a:solidFill>
                <a:srgbClr val="7FC1DB"/>
              </a:solidFill>
            </a:endParaRPr>
          </a:p>
          <a:p>
            <a:r>
              <a:rPr kumimoji="1" lang="en-US" altLang="zh-CN" dirty="0">
                <a:solidFill>
                  <a:srgbClr val="7FC1DB"/>
                </a:solidFill>
              </a:rPr>
              <a:t>Retrieve LexisNexis articles</a:t>
            </a:r>
          </a:p>
          <a:p>
            <a:endParaRPr kumimoji="1" lang="en-US" altLang="zh-CN" dirty="0">
              <a:solidFill>
                <a:srgbClr val="7FC1DB"/>
              </a:solidFill>
            </a:endParaRPr>
          </a:p>
          <a:p>
            <a:r>
              <a:rPr kumimoji="1" lang="en-US" altLang="zh-CN" dirty="0">
                <a:solidFill>
                  <a:srgbClr val="7FC1DB"/>
                </a:solidFill>
              </a:rPr>
              <a:t> Begin annotations</a:t>
            </a:r>
          </a:p>
          <a:p>
            <a:endParaRPr kumimoji="1" lang="en-US" altLang="zh-CN" dirty="0">
              <a:solidFill>
                <a:srgbClr val="7FC1DB"/>
              </a:solidFill>
            </a:endParaRPr>
          </a:p>
          <a:p>
            <a:r>
              <a:rPr kumimoji="1" lang="en-US" altLang="zh-CN" dirty="0">
                <a:solidFill>
                  <a:srgbClr val="7FC1DB"/>
                </a:solidFill>
              </a:rPr>
              <a:t>Continue frame analysis</a:t>
            </a:r>
            <a:endParaRPr kumimoji="1" lang="zh-CN" altLang="en-US" dirty="0">
              <a:solidFill>
                <a:srgbClr val="7FC1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7862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BE1F19-EC6F-DE47-BFEA-A54958E5C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olidFill>
                  <a:srgbClr val="EF6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 Goal for the Summer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5D5A71-CDAB-D84C-8914-539E177A44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Finalize the User interview script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Conduct user interviews to found out users’ needs 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Start working on the Lo-fi wireframes of the dashboard / website to track racial bias in the media and the real-time editors tool (similar to </a:t>
            </a:r>
            <a:r>
              <a:rPr kumimoji="1" lang="en-US" altLang="zh-CN" dirty="0" err="1"/>
              <a:t>grammarly</a:t>
            </a:r>
            <a:r>
              <a:rPr kumimoji="1" lang="en-US" altLang="zh-CN" dirty="0"/>
              <a:t>) 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92132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EC1179-C5F7-7C4A-AF4C-2388C4202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olidFill>
                  <a:srgbClr val="EF6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 Progress——Interview Script 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2171DE-3420-1947-914D-78D6CCE4D3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3F86D9F-7613-7246-A914-81C43BA40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338" y="1717740"/>
            <a:ext cx="5200199" cy="492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50E168-02DB-594F-894D-6745296C8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7700" y="1717740"/>
            <a:ext cx="5014314" cy="492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3947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24D684B1-3A41-A140-94A5-BEC1CDC28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olidFill>
                  <a:srgbClr val="EF6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 Progress——Interview Script 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344E5C7-F192-B245-9767-19F12A6457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13" y="1866900"/>
            <a:ext cx="5504588" cy="4695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8C662528-C679-044B-B40F-457E23627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434" y="2357647"/>
            <a:ext cx="5426064" cy="351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229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0F515C-2D83-864E-93F9-96E502CF4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10353762" cy="1765465"/>
          </a:xfrm>
        </p:spPr>
        <p:txBody>
          <a:bodyPr>
            <a:normAutofit fontScale="90000"/>
          </a:bodyPr>
          <a:lstStyle/>
          <a:p>
            <a:r>
              <a:rPr lang="en-US" altLang="zh-CN" sz="4800" dirty="0">
                <a:solidFill>
                  <a:srgbClr val="EF6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 Progress——Lo-fi Wireframes </a:t>
            </a:r>
            <a:br>
              <a:rPr lang="en-US" altLang="zh-CN" sz="4800" dirty="0">
                <a:solidFill>
                  <a:srgbClr val="EF6C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CN" sz="4800" dirty="0">
                <a:solidFill>
                  <a:srgbClr val="EF6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Dashboard</a:t>
            </a:r>
            <a:br>
              <a:rPr lang="en-US" altLang="zh-CN" sz="4800" dirty="0"/>
            </a:br>
            <a:endParaRPr kumimoji="1" lang="zh-CN" alt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DCCE149-D7E5-E342-9B87-0B8014B3F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13" y="2675430"/>
            <a:ext cx="5793531" cy="3258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14244688-167A-4B4B-A12F-57E89E729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00" y="2675430"/>
            <a:ext cx="5793531" cy="3258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88474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CC58AF-ED63-114F-B3AE-6D9611874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olidFill>
                  <a:srgbClr val="EF6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 Next Step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4A0561-2568-0C41-9006-4A53BDD29B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dirty="0"/>
              <a:t>Finalize the User interview script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Design a basic layout (lo-fi frame) of the real-time editors tool for interview use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Conduct user interview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Research and Create a </a:t>
            </a:r>
            <a:r>
              <a:rPr kumimoji="1" lang="en-US" altLang="zh-CN" dirty="0" err="1"/>
              <a:t>moodboard</a:t>
            </a:r>
            <a:r>
              <a:rPr kumimoji="1" lang="en-US" altLang="zh-CN" dirty="0"/>
              <a:t> of the </a:t>
            </a:r>
            <a:r>
              <a:rPr kumimoji="1" lang="en-US" altLang="zh-CN" dirty="0" err="1"/>
              <a:t>ux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May start working on the wireframe after user interview (depend on time)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001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65F174-7FAF-594B-8D43-37C278996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err="1"/>
              <a:t>Colab</a:t>
            </a:r>
            <a:r>
              <a:rPr lang="en-US" altLang="zh-CN" sz="4400" dirty="0"/>
              <a:t> with Prof. Gianluca </a:t>
            </a:r>
            <a:r>
              <a:rPr lang="en-US" altLang="zh-CN" sz="4400" dirty="0" err="1"/>
              <a:t>Stringhini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EA5E5C-F6AC-CF4E-A120-214515C207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48590" indent="0">
              <a:buNone/>
            </a:pPr>
            <a:r>
              <a:rPr lang="en-US" altLang="zh-CN" sz="2000" dirty="0"/>
              <a:t>Goals:</a:t>
            </a:r>
          </a:p>
          <a:p>
            <a:pPr marL="148590" indent="0">
              <a:buNone/>
            </a:pPr>
            <a:endParaRPr kumimoji="1" lang="en-US" altLang="zh-CN" dirty="0"/>
          </a:p>
          <a:p>
            <a:r>
              <a:rPr kumimoji="1" lang="en-US" altLang="zh-CN" sz="2000" dirty="0"/>
              <a:t>Generate word embeddings using Boston Globe articles from 2014-2018, using Word2Vec and Doc2Vec</a:t>
            </a:r>
          </a:p>
          <a:p>
            <a:pPr marL="148590" indent="0">
              <a:buNone/>
            </a:pPr>
            <a:endParaRPr kumimoji="1" lang="en-US" altLang="zh-CN" sz="2000" dirty="0"/>
          </a:p>
          <a:p>
            <a:r>
              <a:rPr kumimoji="1" lang="en-US" altLang="zh-CN" sz="2000" dirty="0"/>
              <a:t>Find the top words used in the most similar contexts as those in a list of provided keywords</a:t>
            </a:r>
          </a:p>
          <a:p>
            <a:endParaRPr kumimoji="1" lang="en-US" altLang="zh-CN" sz="2000" dirty="0"/>
          </a:p>
          <a:p>
            <a:r>
              <a:rPr kumimoji="1" lang="en-US" altLang="zh-CN" sz="2000" dirty="0"/>
              <a:t>Analyze any potentially interesting trends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3845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45CCF-8EFB-5042-8308-C3DDAA7B2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800" dirty="0" err="1"/>
              <a:t>Colab</a:t>
            </a:r>
            <a:r>
              <a:rPr lang="en-US" altLang="zh-CN" sz="4800" dirty="0"/>
              <a:t> with Prof. Gianluca </a:t>
            </a:r>
            <a:r>
              <a:rPr lang="en-US" altLang="zh-CN" sz="4800" dirty="0" err="1"/>
              <a:t>Stringhini</a:t>
            </a:r>
            <a:endParaRPr kumimoji="1"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C3857EF4-CE0A-134C-9E85-33E51EEDD9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4229347"/>
          </a:xfrm>
        </p:spPr>
        <p:txBody>
          <a:bodyPr>
            <a:normAutofit/>
          </a:bodyPr>
          <a:lstStyle/>
          <a:p>
            <a:pPr marL="36878" lvl="0" indent="0">
              <a:spcBef>
                <a:spcPts val="0"/>
              </a:spcBef>
              <a:buSzPct val="70000"/>
              <a:buNone/>
            </a:pPr>
            <a:r>
              <a:rPr lang="en-US" altLang="zh-CN" sz="2000" dirty="0"/>
              <a:t>Progress:</a:t>
            </a:r>
          </a:p>
          <a:p>
            <a:pPr marL="342900" lvl="0" indent="-306022">
              <a:spcBef>
                <a:spcPts val="0"/>
              </a:spcBef>
              <a:buSzPct val="70000"/>
            </a:pPr>
            <a:endParaRPr lang="en-US" altLang="zh-CN" sz="2000" dirty="0"/>
          </a:p>
          <a:p>
            <a:pPr marL="342900" lvl="0" indent="-306022">
              <a:spcBef>
                <a:spcPts val="0"/>
              </a:spcBef>
              <a:buSzPct val="70000"/>
            </a:pPr>
            <a:r>
              <a:rPr lang="en-US" altLang="zh-CN" sz="2000" dirty="0"/>
              <a:t>We generated the top five words used in similar contexts to the given keywords.</a:t>
            </a:r>
          </a:p>
          <a:p>
            <a:pPr marL="342900" lvl="0" indent="-306022">
              <a:spcBef>
                <a:spcPts val="0"/>
              </a:spcBef>
              <a:buSzPct val="70000"/>
            </a:pPr>
            <a:endParaRPr lang="en-US" altLang="zh-CN" sz="2000" dirty="0"/>
          </a:p>
          <a:p>
            <a:pPr marL="342900" lvl="0" indent="-306022">
              <a:spcBef>
                <a:spcPts val="0"/>
              </a:spcBef>
              <a:buSzPct val="70000"/>
            </a:pPr>
            <a:r>
              <a:rPr lang="en-US" altLang="zh-CN" sz="2000" dirty="0"/>
              <a:t>We analyzed the results for any potentially interesting findings.</a:t>
            </a:r>
          </a:p>
          <a:p>
            <a:pPr marL="342900" lvl="0" indent="-306022">
              <a:spcBef>
                <a:spcPts val="0"/>
              </a:spcBef>
              <a:buSzPct val="70000"/>
            </a:pPr>
            <a:endParaRPr lang="en-US" altLang="zh-CN" sz="2000" dirty="0"/>
          </a:p>
          <a:p>
            <a:pPr marL="342900" lvl="0" indent="-306022">
              <a:spcBef>
                <a:spcPts val="0"/>
              </a:spcBef>
              <a:buSzPct val="70000"/>
            </a:pPr>
            <a:r>
              <a:rPr lang="en-US" altLang="zh-CN" sz="2000" dirty="0"/>
              <a:t>We also trained Word2Vec on bigrams (as opposed to single words) using the </a:t>
            </a:r>
            <a:r>
              <a:rPr lang="en-US" altLang="zh-CN" sz="2000" dirty="0" err="1"/>
              <a:t>Gensim</a:t>
            </a:r>
            <a:r>
              <a:rPr lang="en-US" altLang="zh-CN" sz="2000" dirty="0"/>
              <a:t> Phrases package.</a:t>
            </a:r>
          </a:p>
          <a:p>
            <a:pPr marL="342900" lvl="0" indent="-306022">
              <a:spcBef>
                <a:spcPts val="0"/>
              </a:spcBef>
              <a:buSzPct val="70000"/>
            </a:pPr>
            <a:endParaRPr lang="en-US" altLang="zh-CN" sz="2000" dirty="0"/>
          </a:p>
          <a:p>
            <a:pPr marL="342900" lvl="0" indent="-306022">
              <a:spcBef>
                <a:spcPts val="0"/>
              </a:spcBef>
              <a:buSzPct val="70000"/>
            </a:pPr>
            <a:r>
              <a:rPr lang="en-US" altLang="zh-CN" sz="2000" dirty="0"/>
              <a:t>Finally, we plotted word clouds for both types of analyses.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3881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C7FD12-B814-3248-B8B9-FA844FF9F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800" dirty="0" err="1"/>
              <a:t>Colab</a:t>
            </a:r>
            <a:r>
              <a:rPr lang="en-US" altLang="zh-CN" sz="4800" dirty="0"/>
              <a:t> with Prof. Gianluca </a:t>
            </a:r>
            <a:r>
              <a:rPr lang="en-US" altLang="zh-CN" sz="4800" dirty="0" err="1"/>
              <a:t>Stringhini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661A81-4AAE-EE47-8082-C97C88657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3795" y="1866900"/>
            <a:ext cx="10353762" cy="4569526"/>
          </a:xfrm>
        </p:spPr>
        <p:txBody>
          <a:bodyPr>
            <a:normAutofit fontScale="85000" lnSpcReduction="20000"/>
          </a:bodyPr>
          <a:lstStyle/>
          <a:p>
            <a:pPr marL="148590" indent="0">
              <a:buNone/>
            </a:pPr>
            <a:r>
              <a:rPr kumimoji="1" lang="en-US" altLang="zh-CN" dirty="0"/>
              <a:t>Result: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We noticed some interesting findings in the unigram analysis using Word2Vec: some negative words such as ‘unaccountable’, ‘bullying’, ‘disputing’, ‘</a:t>
            </a:r>
            <a:r>
              <a:rPr kumimoji="1" lang="en-US" altLang="zh-CN" dirty="0" err="1"/>
              <a:t>deray</a:t>
            </a:r>
            <a:r>
              <a:rPr kumimoji="1" lang="en-US" altLang="zh-CN" dirty="0"/>
              <a:t>’, ‘devolved’, etc. were computed to be among the most similar to ‘black’ and black ethnic groups. </a:t>
            </a:r>
          </a:p>
          <a:p>
            <a:pPr marL="148590" indent="0">
              <a:buNone/>
            </a:pPr>
            <a:endParaRPr kumimoji="1" lang="en-US" altLang="zh-CN" dirty="0"/>
          </a:p>
          <a:p>
            <a:r>
              <a:rPr kumimoji="1" lang="en-US" altLang="zh-CN" dirty="0"/>
              <a:t>The bigram analysis using Word2Vec computed other races and ethnicities to be the most similar to ‘black’ and black ethnic groups.</a:t>
            </a:r>
          </a:p>
          <a:p>
            <a:pPr marL="14859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The Doc2Vec analysis did not result in particularly interesting findings, likely because Word2Vec works on a more granular level.</a:t>
            </a:r>
          </a:p>
          <a:p>
            <a:pPr marL="148590" indent="0">
              <a:buNone/>
            </a:pPr>
            <a:endParaRPr kumimoji="1" lang="en-US" altLang="zh-CN" dirty="0"/>
          </a:p>
          <a:p>
            <a:r>
              <a:rPr kumimoji="1" lang="en-US" altLang="zh-CN" dirty="0"/>
              <a:t>We plotted word clouds too, but those were not very readable (example on next slide).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72248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p6" descr="A picture containing night, dark, night sky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-1576388" y="-928688"/>
            <a:ext cx="15344775" cy="871537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EED23A-07D0-7C41-A4C3-A4AC52B2E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800" dirty="0" err="1"/>
              <a:t>Colab</a:t>
            </a:r>
            <a:r>
              <a:rPr lang="en-US" altLang="zh-CN" sz="4800" dirty="0"/>
              <a:t> with Prof. Derry </a:t>
            </a:r>
            <a:r>
              <a:rPr lang="en-US" altLang="zh-CN" sz="4800" dirty="0" err="1"/>
              <a:t>Wijaya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0A3B2D-1BA8-8F40-92F3-3F3E2822FD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48590" indent="0">
              <a:buNone/>
            </a:pPr>
            <a:r>
              <a:rPr kumimoji="1" lang="en-US" altLang="zh-CN" sz="2000" dirty="0"/>
              <a:t>Goal:</a:t>
            </a:r>
          </a:p>
          <a:p>
            <a:pPr marL="148590" indent="0">
              <a:buNone/>
            </a:pPr>
            <a:endParaRPr kumimoji="1" lang="en-US" altLang="zh-CN" sz="2000" dirty="0"/>
          </a:p>
          <a:p>
            <a:r>
              <a:rPr kumimoji="1" lang="en-US" altLang="zh-CN" sz="2000" dirty="0"/>
              <a:t>Use </a:t>
            </a:r>
            <a:r>
              <a:rPr kumimoji="1" lang="en-US" altLang="zh-CN" sz="2000" dirty="0" err="1"/>
              <a:t>spaCy</a:t>
            </a:r>
            <a:r>
              <a:rPr kumimoji="1" lang="en-US" altLang="zh-CN" sz="2000" dirty="0"/>
              <a:t> to process Boston Globe articles from 2014 – 2018 and perform named entity recognition (NER) on the processed ‘documents’</a:t>
            </a:r>
          </a:p>
          <a:p>
            <a:pPr marL="148590" indent="0">
              <a:buNone/>
            </a:pPr>
            <a:endParaRPr kumimoji="1" lang="en-US" altLang="zh-CN" sz="2000" dirty="0"/>
          </a:p>
          <a:p>
            <a:r>
              <a:rPr kumimoji="1" lang="en-US" altLang="zh-CN" sz="2000" dirty="0"/>
              <a:t>Identify all the entities labelled ‘PERSON’ or ‘ORG’</a:t>
            </a:r>
          </a:p>
          <a:p>
            <a:endParaRPr kumimoji="1" lang="en-US" altLang="zh-CN" sz="2000" dirty="0"/>
          </a:p>
          <a:p>
            <a:r>
              <a:rPr kumimoji="1" lang="en-US" altLang="zh-CN" sz="2000" dirty="0"/>
              <a:t>Use </a:t>
            </a:r>
            <a:r>
              <a:rPr kumimoji="1" lang="en-US" altLang="zh-CN" sz="2000" dirty="0" err="1"/>
              <a:t>ethnicolr</a:t>
            </a:r>
            <a:r>
              <a:rPr kumimoji="1" lang="en-US" altLang="zh-CN" sz="2000" dirty="0"/>
              <a:t> to predict the races of all identified people, using their last names, from U.S. Census data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0119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DD2D-76D6-814A-B82A-E6CCE96E5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800" dirty="0" err="1"/>
              <a:t>Colab</a:t>
            </a:r>
            <a:r>
              <a:rPr lang="en-US" altLang="zh-CN" sz="4800" dirty="0"/>
              <a:t> with Prof. Derry </a:t>
            </a:r>
            <a:r>
              <a:rPr lang="en-US" altLang="zh-CN" sz="4800" dirty="0" err="1"/>
              <a:t>Wijaya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59EF41-2D3C-124C-A073-A11490ED4D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148590" indent="0">
              <a:buNone/>
            </a:pPr>
            <a:r>
              <a:rPr kumimoji="1" lang="en-US" altLang="zh-CN" sz="2200" dirty="0"/>
              <a:t>Progress:</a:t>
            </a:r>
          </a:p>
          <a:p>
            <a:pPr marL="148590" indent="0">
              <a:buNone/>
            </a:pPr>
            <a:endParaRPr kumimoji="1" lang="en-US" altLang="zh-CN" sz="2200" dirty="0"/>
          </a:p>
          <a:p>
            <a:r>
              <a:rPr kumimoji="1" lang="en-US" altLang="zh-CN" sz="2200" dirty="0"/>
              <a:t>We were able to use </a:t>
            </a:r>
            <a:r>
              <a:rPr kumimoji="1" lang="en-US" altLang="zh-CN" sz="2200" dirty="0" err="1"/>
              <a:t>spaCy</a:t>
            </a:r>
            <a:r>
              <a:rPr kumimoji="1" lang="en-US" altLang="zh-CN" sz="2200" dirty="0"/>
              <a:t> with its medium English language model (one of several language models available for use with </a:t>
            </a:r>
            <a:r>
              <a:rPr kumimoji="1" lang="en-US" altLang="zh-CN" sz="2200" dirty="0" err="1"/>
              <a:t>spaCy</a:t>
            </a:r>
            <a:r>
              <a:rPr kumimoji="1" lang="en-US" altLang="zh-CN" sz="2200" dirty="0"/>
              <a:t>) to process the articles.</a:t>
            </a:r>
          </a:p>
          <a:p>
            <a:pPr marL="148590" indent="0">
              <a:buNone/>
            </a:pPr>
            <a:endParaRPr kumimoji="1" lang="en-US" altLang="zh-CN" sz="2200" dirty="0"/>
          </a:p>
          <a:p>
            <a:r>
              <a:rPr kumimoji="1" lang="en-US" altLang="zh-CN" sz="2200" dirty="0" err="1"/>
              <a:t>spaCy’s</a:t>
            </a:r>
            <a:r>
              <a:rPr kumimoji="1" lang="en-US" altLang="zh-CN" sz="2200" dirty="0"/>
              <a:t> included pipelines performed named entity recognition on the data, and we were able to simply extract all the entities labelled as people or organizations.</a:t>
            </a:r>
          </a:p>
          <a:p>
            <a:pPr marL="148590" indent="0">
              <a:buNone/>
            </a:pPr>
            <a:endParaRPr kumimoji="1" lang="en-US" altLang="zh-CN" sz="2200" dirty="0"/>
          </a:p>
          <a:p>
            <a:r>
              <a:rPr kumimoji="1" lang="en-US" altLang="zh-CN" sz="2200" dirty="0"/>
              <a:t>Finally, we were able to extract the last names of entities identified as people, and feed those </a:t>
            </a:r>
            <a:r>
              <a:rPr kumimoji="1" lang="en-US" altLang="zh-CN" sz="2200" dirty="0" err="1"/>
              <a:t>ethnicolr</a:t>
            </a:r>
            <a:r>
              <a:rPr kumimoji="1" lang="en-US" altLang="zh-CN" sz="2200" dirty="0"/>
              <a:t> to predict their races.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4663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"/>
              <a:buNone/>
            </a:pPr>
            <a:r>
              <a:rPr lang="en-US" sz="4800" dirty="0" err="1"/>
              <a:t>Colab</a:t>
            </a:r>
            <a:r>
              <a:rPr lang="en-US" sz="4800" dirty="0"/>
              <a:t> with Prof. Derry </a:t>
            </a:r>
            <a:r>
              <a:rPr lang="en-US" sz="4800" dirty="0" err="1"/>
              <a:t>Wijaya</a:t>
            </a:r>
            <a:endParaRPr sz="4800" dirty="0"/>
          </a:p>
        </p:txBody>
      </p:sp>
      <p:sp>
        <p:nvSpPr>
          <p:cNvPr id="184" name="Google Shape;184;p9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9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70"/>
              <a:buNone/>
            </a:pPr>
            <a:r>
              <a:rPr lang="en-US" sz="2000" dirty="0"/>
              <a:t>Results:</a:t>
            </a:r>
            <a:endParaRPr sz="2000" dirty="0"/>
          </a:p>
          <a:p>
            <a:pPr marL="450000" lvl="1" indent="0" algn="l" rtl="0">
              <a:spcBef>
                <a:spcPts val="980"/>
              </a:spcBef>
              <a:spcAft>
                <a:spcPts val="0"/>
              </a:spcAft>
              <a:buSzPts val="1330"/>
              <a:buNone/>
            </a:pPr>
            <a:r>
              <a:rPr lang="en-US" sz="2000" dirty="0"/>
              <a:t>We obtained three different datasets for each year:</a:t>
            </a:r>
            <a:endParaRPr sz="2000" dirty="0"/>
          </a:p>
          <a:p>
            <a:pPr marL="1026000" lvl="2" indent="-144880" algn="l" rtl="0">
              <a:spcBef>
                <a:spcPts val="920"/>
              </a:spcBef>
              <a:spcAft>
                <a:spcPts val="0"/>
              </a:spcAft>
              <a:buSzPts val="1120"/>
              <a:buNone/>
            </a:pPr>
            <a:endParaRPr sz="2000" dirty="0"/>
          </a:p>
          <a:p>
            <a:pPr marL="1026000" lvl="2" indent="-216000" algn="l" rtl="0">
              <a:spcBef>
                <a:spcPts val="980"/>
              </a:spcBef>
              <a:spcAft>
                <a:spcPts val="0"/>
              </a:spcAft>
              <a:buSzPts val="1330"/>
              <a:buChar char="◈"/>
            </a:pPr>
            <a:r>
              <a:rPr lang="en-US" sz="2000" dirty="0"/>
              <a:t>A dataset of all entities labelled as people or organizations</a:t>
            </a:r>
            <a:endParaRPr sz="2000" dirty="0"/>
          </a:p>
          <a:p>
            <a:pPr marL="1026000" lvl="2" indent="-216000" algn="l" rtl="0">
              <a:spcBef>
                <a:spcPts val="980"/>
              </a:spcBef>
              <a:spcAft>
                <a:spcPts val="0"/>
              </a:spcAft>
              <a:buSzPts val="1330"/>
              <a:buChar char="◈"/>
            </a:pPr>
            <a:r>
              <a:rPr lang="en-US" sz="2000" dirty="0"/>
              <a:t>A dataset of the names of all people mentioned in the articles</a:t>
            </a:r>
            <a:endParaRPr sz="2000" dirty="0"/>
          </a:p>
          <a:p>
            <a:pPr marL="1026000" lvl="2" indent="-216000" algn="l" rtl="0">
              <a:spcBef>
                <a:spcPts val="980"/>
              </a:spcBef>
              <a:spcAft>
                <a:spcPts val="0"/>
              </a:spcAft>
              <a:buSzPts val="1330"/>
              <a:buChar char="◈"/>
            </a:pPr>
            <a:r>
              <a:rPr lang="en-US" sz="2000" dirty="0"/>
              <a:t>A dataset of the last names of all identified people and their predicted races</a:t>
            </a:r>
            <a:endParaRPr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VTI">
  <a:themeElements>
    <a:clrScheme name="Blue Green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1247</Words>
  <Application>Microsoft Macintosh PowerPoint</Application>
  <PresentationFormat>宽屏</PresentationFormat>
  <Paragraphs>166</Paragraphs>
  <Slides>27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0" baseType="lpstr">
      <vt:lpstr>Arial</vt:lpstr>
      <vt:lpstr>Noto Sans Symbols</vt:lpstr>
      <vt:lpstr>SlateVTI</vt:lpstr>
      <vt:lpstr>NAACP Team Presentation</vt:lpstr>
      <vt:lpstr>After First Meeting with Advisors</vt:lpstr>
      <vt:lpstr>Colab with Prof. Gianluca Stringhini</vt:lpstr>
      <vt:lpstr>Colab with Prof. Gianluca Stringhini</vt:lpstr>
      <vt:lpstr>Colab with Prof. Gianluca Stringhini</vt:lpstr>
      <vt:lpstr>PowerPoint 演示文稿</vt:lpstr>
      <vt:lpstr>Colab with Prof. Derry Wijaya</vt:lpstr>
      <vt:lpstr>Colab with Prof. Derry Wijaya</vt:lpstr>
      <vt:lpstr>Colab with Prof. Derry Wijaya</vt:lpstr>
      <vt:lpstr>After Second Meeting with Advisors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Journalism Goals for Summer</vt:lpstr>
      <vt:lpstr>What’s been done so far?</vt:lpstr>
      <vt:lpstr>Journalism Next Steps</vt:lpstr>
      <vt:lpstr>UX Goal for the Summer</vt:lpstr>
      <vt:lpstr>UX Progress——Interview Script </vt:lpstr>
      <vt:lpstr>UX Progress——Interview Script </vt:lpstr>
      <vt:lpstr>UX Progress——Lo-fi Wireframes  for Dashboard </vt:lpstr>
      <vt:lpstr>UX Next Step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NAACP Team Presentation</dc:title>
  <dc:creator>Dash, Daniel, Sharvaaya</dc:creator>
  <cp:lastModifiedBy>ちぇぃい xu</cp:lastModifiedBy>
  <cp:revision>10</cp:revision>
  <dcterms:created xsi:type="dcterms:W3CDTF">2021-07-01T00:31:33Z</dcterms:created>
  <dcterms:modified xsi:type="dcterms:W3CDTF">2021-07-01T15:24:23Z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